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82" r:id="rId2"/>
    <p:sldId id="281" r:id="rId3"/>
    <p:sldId id="283" r:id="rId4"/>
    <p:sldId id="284" r:id="rId5"/>
    <p:sldId id="286" r:id="rId6"/>
    <p:sldId id="290" r:id="rId7"/>
    <p:sldId id="291" r:id="rId8"/>
    <p:sldId id="292" r:id="rId9"/>
    <p:sldId id="293" r:id="rId10"/>
    <p:sldId id="295" r:id="rId11"/>
    <p:sldId id="294" r:id="rId12"/>
    <p:sldId id="296" r:id="rId13"/>
    <p:sldId id="297" r:id="rId14"/>
    <p:sldId id="298" r:id="rId15"/>
    <p:sldId id="299" r:id="rId16"/>
    <p:sldId id="301" r:id="rId17"/>
    <p:sldId id="302" r:id="rId18"/>
    <p:sldId id="303" r:id="rId19"/>
    <p:sldId id="304" r:id="rId20"/>
    <p:sldId id="305" r:id="rId21"/>
    <p:sldId id="306" r:id="rId22"/>
    <p:sldId id="287" r:id="rId23"/>
    <p:sldId id="288" r:id="rId24"/>
    <p:sldId id="289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28BE5-6474-4A8C-9540-6D3943C26F94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8FAFB-7C96-4B8F-B18A-6EE1D0538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70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BF30CD79-8610-4544-9F4D-B769D67AB4AA}"/>
              </a:ext>
            </a:extLst>
          </p:cNvPr>
          <p:cNvSpPr>
            <a:spLocks noChangeAspect="1"/>
          </p:cNvSpPr>
          <p:nvPr userDrawn="1"/>
        </p:nvSpPr>
        <p:spPr bwMode="gray">
          <a:xfrm>
            <a:off x="0" y="2250831"/>
            <a:ext cx="12189844" cy="4607169"/>
          </a:xfrm>
          <a:custGeom>
            <a:avLst/>
            <a:gdLst>
              <a:gd name="T0" fmla="*/ 9599 w 9599"/>
              <a:gd name="T1" fmla="*/ 409 h 3617"/>
              <a:gd name="T2" fmla="*/ 9599 w 9599"/>
              <a:gd name="T3" fmla="*/ 409 h 3617"/>
              <a:gd name="T4" fmla="*/ 4506 w 9599"/>
              <a:gd name="T5" fmla="*/ 532 h 3617"/>
              <a:gd name="T6" fmla="*/ 0 w 9599"/>
              <a:gd name="T7" fmla="*/ 931 h 3617"/>
              <a:gd name="T8" fmla="*/ 0 w 9599"/>
              <a:gd name="T9" fmla="*/ 3617 h 3617"/>
              <a:gd name="T10" fmla="*/ 9599 w 9599"/>
              <a:gd name="T11" fmla="*/ 3617 h 3617"/>
              <a:gd name="T12" fmla="*/ 9599 w 9599"/>
              <a:gd name="T13" fmla="*/ 409 h 3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99" h="3617">
                <a:moveTo>
                  <a:pt x="9599" y="409"/>
                </a:moveTo>
                <a:lnTo>
                  <a:pt x="9599" y="409"/>
                </a:lnTo>
                <a:cubicBezTo>
                  <a:pt x="7730" y="0"/>
                  <a:pt x="5407" y="470"/>
                  <a:pt x="4506" y="532"/>
                </a:cubicBezTo>
                <a:cubicBezTo>
                  <a:pt x="3846" y="578"/>
                  <a:pt x="1695" y="881"/>
                  <a:pt x="0" y="931"/>
                </a:cubicBezTo>
                <a:lnTo>
                  <a:pt x="0" y="3617"/>
                </a:lnTo>
                <a:lnTo>
                  <a:pt x="9599" y="3617"/>
                </a:lnTo>
                <a:lnTo>
                  <a:pt x="9599" y="409"/>
                </a:lnTo>
                <a:close/>
              </a:path>
            </a:pathLst>
          </a:custGeom>
          <a:solidFill>
            <a:srgbClr val="91D75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8EFBCF-4BEA-453B-B2BC-97A928D00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B4ADE3-CCFD-4CA0-AF81-CE9ED84A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F82AEA-6C2F-4158-B78B-B74011F697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16182" y="1344246"/>
            <a:ext cx="3159636" cy="31596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7DABF73-C4C6-43F0-839C-2D1A724C1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04254"/>
            <a:ext cx="9144000" cy="1056175"/>
          </a:xfrm>
        </p:spPr>
        <p:txBody>
          <a:bodyPr anchor="t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49E7E7-E7D7-4269-AE43-80A7F003E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60429"/>
            <a:ext cx="9144000" cy="676457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rgbClr val="00564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026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47A45FB-C89C-4688-95F4-8DD86CAE23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4822"/>
            <a:ext cx="12193965" cy="389317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22/08/2021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4509651"/>
            <a:ext cx="6897111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25E3442-D3ED-4CDB-83C8-2FCE0BB805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rgbClr val="00A7CC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6892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personne, intérieur, garçon, enfant&#10;&#10;Description générée avec un niveau de confiance élevé">
            <a:extLst>
              <a:ext uri="{FF2B5EF4-FFF2-40B4-BE49-F238E27FC236}">
                <a16:creationId xmlns:a16="http://schemas.microsoft.com/office/drawing/2014/main" id="{23F6C44D-DEE4-462B-A771-459FBF770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" t="12000" r="446" b="23000"/>
          <a:stretch/>
        </p:blipFill>
        <p:spPr>
          <a:xfrm>
            <a:off x="1" y="-1"/>
            <a:ext cx="12197716" cy="53517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7A45FB-C89C-4688-95F4-8DD86CAE23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4822"/>
            <a:ext cx="12193965" cy="389317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22/08/2021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4509651"/>
            <a:ext cx="6870211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03423F0-F0D0-4E7C-996A-AA97F1D55B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88927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musique&#10;&#10;Description générée avec un niveau de confiance élevé">
            <a:extLst>
              <a:ext uri="{FF2B5EF4-FFF2-40B4-BE49-F238E27FC236}">
                <a16:creationId xmlns:a16="http://schemas.microsoft.com/office/drawing/2014/main" id="{B38F1048-AE47-414E-A6A0-451E3CD45F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4822"/>
            <a:ext cx="12193965" cy="389317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22/08/2021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4509651"/>
            <a:ext cx="6897111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rgbClr val="00564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1EF46E4-CD5C-40EA-BF0A-0951A144F7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rgbClr val="FBDE4A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3608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herbe, extérieur, personne, ciel&#10;&#10;Description générée avec un niveau de confiance très élevé">
            <a:extLst>
              <a:ext uri="{FF2B5EF4-FFF2-40B4-BE49-F238E27FC236}">
                <a16:creationId xmlns:a16="http://schemas.microsoft.com/office/drawing/2014/main" id="{CAAEAB37-9D51-4B00-8BF3-D4C097C48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15389" b="18844"/>
          <a:stretch/>
        </p:blipFill>
        <p:spPr>
          <a:xfrm>
            <a:off x="0" y="-1"/>
            <a:ext cx="12197714" cy="5351721"/>
          </a:xfrm>
          <a:prstGeom prst="rect">
            <a:avLst/>
          </a:prstGeom>
        </p:spPr>
      </p:pic>
      <p:pic>
        <p:nvPicPr>
          <p:cNvPr id="13" name="Image 12" descr="Une image contenant musique&#10;&#10;Description générée avec un niveau de confiance élevé">
            <a:extLst>
              <a:ext uri="{FF2B5EF4-FFF2-40B4-BE49-F238E27FC236}">
                <a16:creationId xmlns:a16="http://schemas.microsoft.com/office/drawing/2014/main" id="{8DFBFB11-7A8A-4ADA-87DD-2B3D120DED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4822"/>
            <a:ext cx="12193965" cy="389317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22/08/2021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4509651"/>
            <a:ext cx="6897111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rgbClr val="00564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40E921E8-02A5-428B-9A0C-4996EC8D5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128868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55FA3-B673-4037-8822-DC48BFA8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EFEE28-F953-4296-AC71-B7C5C246A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26172" cy="3958487"/>
          </a:xfrm>
        </p:spPr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  <a:lvl2pPr>
              <a:defRPr>
                <a:solidFill>
                  <a:srgbClr val="005640"/>
                </a:solidFill>
              </a:defRPr>
            </a:lvl2pPr>
            <a:lvl3pPr>
              <a:defRPr>
                <a:solidFill>
                  <a:srgbClr val="005640"/>
                </a:solidFill>
              </a:defRPr>
            </a:lvl3pPr>
            <a:lvl4pPr>
              <a:defRPr>
                <a:solidFill>
                  <a:srgbClr val="005640"/>
                </a:solidFill>
              </a:defRPr>
            </a:lvl4pPr>
            <a:lvl5pPr>
              <a:defRPr>
                <a:solidFill>
                  <a:srgbClr val="005640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F34869-1D09-4CED-8F56-1D225A886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9861" y="1825625"/>
            <a:ext cx="4726172" cy="3958487"/>
          </a:xfrm>
        </p:spPr>
        <p:txBody>
          <a:bodyPr/>
          <a:lstStyle>
            <a:lvl1pPr>
              <a:defRPr>
                <a:solidFill>
                  <a:srgbClr val="005640"/>
                </a:solidFill>
              </a:defRPr>
            </a:lvl1pPr>
            <a:lvl2pPr>
              <a:defRPr>
                <a:solidFill>
                  <a:srgbClr val="005640"/>
                </a:solidFill>
              </a:defRPr>
            </a:lvl2pPr>
            <a:lvl3pPr>
              <a:defRPr>
                <a:solidFill>
                  <a:srgbClr val="005640"/>
                </a:solidFill>
              </a:defRPr>
            </a:lvl3pPr>
            <a:lvl4pPr>
              <a:defRPr>
                <a:solidFill>
                  <a:srgbClr val="005640"/>
                </a:solidFill>
              </a:defRPr>
            </a:lvl4pPr>
            <a:lvl5pPr>
              <a:defRPr>
                <a:solidFill>
                  <a:srgbClr val="005640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CC02DC-2784-48D5-A7E7-B412867B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507C60-CCD8-4FEC-B54D-335E82073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8D1E61-3AA8-42D7-8E8D-CEB26640010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39788" y="859694"/>
            <a:ext cx="10514012" cy="541460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rgbClr val="0056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4610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4DB7F2-1463-4FEF-8B61-4CDD708EC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45586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37B1FC-17F6-47C3-9F37-DD2ECAEF4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69498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65EA6F-75C2-42C5-8935-8F8BE75B0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45586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B83397C-946B-4D23-88BF-132BCA078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69498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B9C725-C663-4D86-8766-212FE0B5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0E7436D-F972-4DEC-912A-F464660F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B857999-5041-4283-BEAE-517924E0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234"/>
            <a:ext cx="10515600" cy="54146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0237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6B771-44E4-43B5-B2F3-61322DDD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E050CD-DDAE-4A1F-A0DD-6F8004F7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42B4C85-32A5-44F2-B112-6C1A72EA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570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5143FE6-C642-4FEF-9832-FDB69E31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20035B-11F6-4121-BFC4-89447D2E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064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F464F43-2948-49D9-83B3-B5B7B5A95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31823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F44C2A-BC7F-467D-9756-9B1FD53BB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770017"/>
            <a:ext cx="3932237" cy="342184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ECDA22-FADC-4834-A334-061D01AE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1978C-40ED-4B3C-AC0E-E7C837C1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010BD57-AD0F-492C-AA9F-D92D728E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234"/>
            <a:ext cx="3932237" cy="1216652"/>
          </a:xfrm>
        </p:spPr>
        <p:txBody>
          <a:bodyPr anchor="t"/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3103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, text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273485" y="1716613"/>
            <a:ext cx="9708915" cy="4200861"/>
          </a:xfrm>
        </p:spPr>
        <p:txBody>
          <a:bodyPr/>
          <a:lstStyle>
            <a:lvl1pPr algn="just">
              <a:lnSpc>
                <a:spcPct val="114000"/>
              </a:lnSpc>
              <a:spcAft>
                <a:spcPts val="0"/>
              </a:spcAft>
              <a:defRPr sz="1333" b="0" cap="none" baseline="0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0"/>
            <a:endParaRPr lang="fr-FR" noProof="0" dirty="0"/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0" name="Espace réservé de la date 4">
            <a:extLst>
              <a:ext uri="{FF2B5EF4-FFF2-40B4-BE49-F238E27FC236}">
                <a16:creationId xmlns:a16="http://schemas.microsoft.com/office/drawing/2014/main" id="{625EE32A-A584-47EB-852E-31C8DD81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9861" y="6356350"/>
            <a:ext cx="1092200" cy="365125"/>
          </a:xfrm>
        </p:spPr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C6A68585-1F48-4110-A4E7-7162D57D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07568" y="6356350"/>
            <a:ext cx="3362127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2DD010F-70C2-49B0-B12D-9C42CD7F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234"/>
            <a:ext cx="10515600" cy="54146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19D158A-3902-45A6-BA4B-649521B4090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39788" y="859694"/>
            <a:ext cx="10514012" cy="541460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rgbClr val="0056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3936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175126D-4898-4DBF-9DDE-A747F3DB3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0730"/>
            <a:ext cx="3767708" cy="72126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538130-4B32-4BEA-8C0F-92CE83244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4405">
            <a:off x="899490" y="386943"/>
            <a:ext cx="4224636" cy="5414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1554A0-5ACD-4173-B4F1-2A8D11EC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68045D-24EB-41F2-A873-DC84F9DA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18E1BA6-33EA-441A-830F-562B5987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23114" y="1239837"/>
            <a:ext cx="6768000" cy="3240000"/>
          </a:xfrm>
        </p:spPr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tabLst>
                <a:tab pos="3438000" algn="l"/>
              </a:tabLst>
              <a:defRPr sz="1350" cap="none" baseline="0"/>
            </a:lvl1pPr>
            <a:lvl2pPr marL="180000">
              <a:spcBef>
                <a:spcPts val="100"/>
              </a:spcBef>
              <a:tabLst>
                <a:tab pos="3438000" algn="l"/>
              </a:tabLst>
              <a:defRPr sz="1250" b="0"/>
            </a:lvl2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3E7C3928-ACFC-41F1-A66B-49CE597B23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55114" y="1264654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91D754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2" name="Forme libre : forme 14">
            <a:extLst>
              <a:ext uri="{FF2B5EF4-FFF2-40B4-BE49-F238E27FC236}">
                <a16:creationId xmlns:a16="http://schemas.microsoft.com/office/drawing/2014/main" id="{25F6E10A-5925-4117-803F-0341849010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55114" y="2128750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E33E36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3" name="Forme libre : forme 14">
            <a:extLst>
              <a:ext uri="{FF2B5EF4-FFF2-40B4-BE49-F238E27FC236}">
                <a16:creationId xmlns:a16="http://schemas.microsoft.com/office/drawing/2014/main" id="{D9E5185D-2088-4AFC-8668-CB5D1854B5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55114" y="2978746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00A7CC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4" name="Forme libre : forme 14">
            <a:extLst>
              <a:ext uri="{FF2B5EF4-FFF2-40B4-BE49-F238E27FC236}">
                <a16:creationId xmlns:a16="http://schemas.microsoft.com/office/drawing/2014/main" id="{46234AD7-E0E1-473F-B073-EC214F0A6C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55114" y="3363838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FBDE4A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6B80335-295A-46EA-9323-A5BDEF18A0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55114" y="3745782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E33E36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6" name="Forme libre : forme 14">
            <a:extLst>
              <a:ext uri="{FF2B5EF4-FFF2-40B4-BE49-F238E27FC236}">
                <a16:creationId xmlns:a16="http://schemas.microsoft.com/office/drawing/2014/main" id="{44BBCAEF-6D42-4A99-B2E5-3B57996B0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955114" y="4129300"/>
            <a:ext cx="358198" cy="165187"/>
          </a:xfrm>
          <a:custGeom>
            <a:avLst/>
            <a:gdLst>
              <a:gd name="connsiteX0" fmla="*/ 319146 w 358198"/>
              <a:gd name="connsiteY0" fmla="*/ 114 h 165187"/>
              <a:gd name="connsiteX1" fmla="*/ 325212 w 358198"/>
              <a:gd name="connsiteY1" fmla="*/ 1613 h 165187"/>
              <a:gd name="connsiteX2" fmla="*/ 333174 w 358198"/>
              <a:gd name="connsiteY2" fmla="*/ 28220 h 165187"/>
              <a:gd name="connsiteX3" fmla="*/ 358198 w 358198"/>
              <a:gd name="connsiteY3" fmla="*/ 124531 h 165187"/>
              <a:gd name="connsiteX4" fmla="*/ 234597 w 358198"/>
              <a:gd name="connsiteY4" fmla="*/ 141207 h 165187"/>
              <a:gd name="connsiteX5" fmla="*/ 174313 w 358198"/>
              <a:gd name="connsiteY5" fmla="*/ 147391 h 165187"/>
              <a:gd name="connsiteX6" fmla="*/ 85024 w 358198"/>
              <a:gd name="connsiteY6" fmla="*/ 159758 h 165187"/>
              <a:gd name="connsiteX7" fmla="*/ 29100 w 358198"/>
              <a:gd name="connsiteY7" fmla="*/ 155261 h 165187"/>
              <a:gd name="connsiteX8" fmla="*/ 8437 w 358198"/>
              <a:gd name="connsiteY8" fmla="*/ 76376 h 165187"/>
              <a:gd name="connsiteX9" fmla="*/ 2370 w 358198"/>
              <a:gd name="connsiteY9" fmla="*/ 42648 h 165187"/>
              <a:gd name="connsiteX10" fmla="*/ 104360 w 358198"/>
              <a:gd name="connsiteY10" fmla="*/ 25222 h 165187"/>
              <a:gd name="connsiteX11" fmla="*/ 319146 w 358198"/>
              <a:gd name="connsiteY11" fmla="*/ 114 h 16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98" h="165187">
                <a:moveTo>
                  <a:pt x="319146" y="114"/>
                </a:moveTo>
                <a:cubicBezTo>
                  <a:pt x="321042" y="-74"/>
                  <a:pt x="323317" y="-261"/>
                  <a:pt x="325212" y="1613"/>
                </a:cubicBezTo>
                <a:cubicBezTo>
                  <a:pt x="327108" y="3674"/>
                  <a:pt x="332227" y="25222"/>
                  <a:pt x="333174" y="28220"/>
                </a:cubicBezTo>
                <a:cubicBezTo>
                  <a:pt x="344549" y="68693"/>
                  <a:pt x="349099" y="83496"/>
                  <a:pt x="358198" y="124531"/>
                </a:cubicBezTo>
                <a:cubicBezTo>
                  <a:pt x="300758" y="141395"/>
                  <a:pt x="258104" y="139708"/>
                  <a:pt x="234597" y="141207"/>
                </a:cubicBezTo>
                <a:cubicBezTo>
                  <a:pt x="214313" y="142519"/>
                  <a:pt x="194976" y="147203"/>
                  <a:pt x="174313" y="147391"/>
                </a:cubicBezTo>
                <a:cubicBezTo>
                  <a:pt x="143792" y="147766"/>
                  <a:pt x="114977" y="155635"/>
                  <a:pt x="85024" y="159758"/>
                </a:cubicBezTo>
                <a:cubicBezTo>
                  <a:pt x="34598" y="166503"/>
                  <a:pt x="34977" y="168939"/>
                  <a:pt x="29100" y="155261"/>
                </a:cubicBezTo>
                <a:cubicBezTo>
                  <a:pt x="26067" y="148140"/>
                  <a:pt x="14693" y="97924"/>
                  <a:pt x="8437" y="76376"/>
                </a:cubicBezTo>
                <a:cubicBezTo>
                  <a:pt x="8437" y="76376"/>
                  <a:pt x="-5402" y="44147"/>
                  <a:pt x="2370" y="42648"/>
                </a:cubicBezTo>
                <a:cubicBezTo>
                  <a:pt x="63792" y="30094"/>
                  <a:pt x="29669" y="37027"/>
                  <a:pt x="104360" y="25222"/>
                </a:cubicBezTo>
                <a:cubicBezTo>
                  <a:pt x="180758" y="13043"/>
                  <a:pt x="301326" y="2362"/>
                  <a:pt x="319146" y="114"/>
                </a:cubicBezTo>
                <a:close/>
              </a:path>
            </a:pathLst>
          </a:custGeom>
          <a:solidFill>
            <a:srgbClr val="91D754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9435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38130-4B32-4BEA-8C0F-92CE8324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9D5F4-4812-4153-A3DC-572F57731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120"/>
            <a:ext cx="10515600" cy="4261203"/>
          </a:xfrm>
        </p:spPr>
        <p:txBody>
          <a:bodyPr>
            <a:normAutofit/>
          </a:bodyPr>
          <a:lstStyle>
            <a:lvl1pPr>
              <a:defRPr sz="1300">
                <a:solidFill>
                  <a:srgbClr val="005640"/>
                </a:solidFill>
              </a:defRPr>
            </a:lvl1pPr>
            <a:lvl2pPr>
              <a:defRPr sz="1300" b="1">
                <a:solidFill>
                  <a:srgbClr val="005640"/>
                </a:solidFill>
              </a:defRPr>
            </a:lvl2pPr>
            <a:lvl3pPr>
              <a:defRPr sz="1300">
                <a:solidFill>
                  <a:srgbClr val="005640"/>
                </a:solidFill>
              </a:defRPr>
            </a:lvl3pPr>
            <a:lvl4pPr>
              <a:defRPr sz="1300">
                <a:solidFill>
                  <a:srgbClr val="005640"/>
                </a:solidFill>
              </a:defRPr>
            </a:lvl4pPr>
            <a:lvl5pPr>
              <a:defRPr sz="1300">
                <a:solidFill>
                  <a:srgbClr val="005640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1554A0-5ACD-4173-B4F1-2A8D11EC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68045D-24EB-41F2-A873-DC84F9DA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6F356130-B873-4633-B02E-F900A40B363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39788" y="859694"/>
            <a:ext cx="10514012" cy="541460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rgbClr val="0056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7809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6BA2EA4-400B-4201-BC92-7B55C3C886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9" y="2962640"/>
            <a:ext cx="12200799" cy="389536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rgbClr val="00564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4E312CE-B705-4FF4-8C83-A44D8A6FAD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85121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erbe, extérieur, arbre, personne&#10;&#10;Description générée avec un niveau de confiance très élevé">
            <a:extLst>
              <a:ext uri="{FF2B5EF4-FFF2-40B4-BE49-F238E27FC236}">
                <a16:creationId xmlns:a16="http://schemas.microsoft.com/office/drawing/2014/main" id="{F15F7CBE-D302-4110-BE43-C1831C373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9" r="1340" b="31800"/>
          <a:stretch/>
        </p:blipFill>
        <p:spPr>
          <a:xfrm>
            <a:off x="0" y="-1"/>
            <a:ext cx="12218605" cy="46814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BA2EA4-400B-4201-BC92-7B55C3C886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9" y="2962640"/>
            <a:ext cx="12200799" cy="389536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rgbClr val="00564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FF5F66C-092B-40B9-85BB-1C99F7FAE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542316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bâtiment, extérieur, femme&#10;&#10;Description générée avec un niveau de confiance très élevé">
            <a:extLst>
              <a:ext uri="{FF2B5EF4-FFF2-40B4-BE49-F238E27FC236}">
                <a16:creationId xmlns:a16="http://schemas.microsoft.com/office/drawing/2014/main" id="{3FA1EAA2-C151-45F4-8C7F-024AF4CC8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t="13014" r="446" b="31461"/>
          <a:stretch/>
        </p:blipFill>
        <p:spPr>
          <a:xfrm>
            <a:off x="-1" y="0"/>
            <a:ext cx="12192001" cy="46227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BA2EA4-400B-4201-BC92-7B55C3C886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9" y="2962640"/>
            <a:ext cx="12200799" cy="389536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074E-D582-46A6-91DA-BCA08BE8E0F1}" type="datetimeFigureOut">
              <a:rPr lang="fr-FR" smtClean="0"/>
              <a:t>22/08/2021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rgbClr val="00564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7CBE162C-EC0C-4F94-BFF5-E4F73A82F8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19016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9FFCB8C-C52A-4F68-AC7B-4D495BB49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5449"/>
            <a:ext cx="12192001" cy="389255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22/08/2021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2B623B11-8FC1-412A-8995-28C404B76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rgbClr val="E33E36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19664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herbe, extérieur, ciel, personne&#10;&#10;Description générée avec un niveau de confiance très élevé">
            <a:extLst>
              <a:ext uri="{FF2B5EF4-FFF2-40B4-BE49-F238E27FC236}">
                <a16:creationId xmlns:a16="http://schemas.microsoft.com/office/drawing/2014/main" id="{302AD73B-DEDB-4727-93F2-86A895E75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0" r="787" b="24317"/>
          <a:stretch/>
        </p:blipFill>
        <p:spPr>
          <a:xfrm>
            <a:off x="-1" y="-20538"/>
            <a:ext cx="12201417" cy="47768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FFCB8C-C52A-4F68-AC7B-4D495BB491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5449"/>
            <a:ext cx="12192001" cy="389255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22/08/2021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1B76E2A9-D9C2-48B3-A214-F1CACC6CEA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775794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arbre, debout, posant&#10;&#10;Description générée avec un niveau de confiance très élevé">
            <a:extLst>
              <a:ext uri="{FF2B5EF4-FFF2-40B4-BE49-F238E27FC236}">
                <a16:creationId xmlns:a16="http://schemas.microsoft.com/office/drawing/2014/main" id="{A811D413-6B6D-4CDD-818C-011B8B278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t="6166" r="449" b="37000"/>
          <a:stretch/>
        </p:blipFill>
        <p:spPr>
          <a:xfrm>
            <a:off x="0" y="0"/>
            <a:ext cx="12195095" cy="46783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FFCB8C-C52A-4F68-AC7B-4D495BB491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5449"/>
            <a:ext cx="12192001" cy="389255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B25DBC-B57A-45CD-BA36-38A68DDF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A7074E-D582-46A6-91DA-BCA08BE8E0F1}" type="datetimeFigureOut">
              <a:rPr lang="fr-FR" smtClean="0"/>
              <a:pPr/>
              <a:t>22/08/2021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48E0A5-E1EE-4C93-8194-6C7DC6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65625-34DA-47AE-A9E0-A4B1516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9651"/>
            <a:ext cx="6899074" cy="2218609"/>
          </a:xfr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0688E7-9CBE-4B29-B41A-E61311599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C617006A-4681-4EE8-8BA6-68EA530C3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45926"/>
            <a:ext cx="2651125" cy="17446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28843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64CB213-D75B-4908-869E-F190FDF967C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322514" y="6049108"/>
            <a:ext cx="10869486" cy="808892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Font typeface="Arial" pitchFamily="34" charset="0"/>
              <a:buNone/>
              <a:defRPr sz="820" b="1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  <a:defRPr sz="82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0000" indent="-900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49263" indent="-889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SzPct val="100000"/>
              <a:buFont typeface="Arial" pitchFamily="34" charset="0"/>
              <a:buChar char="◦"/>
              <a:defRPr sz="82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238" indent="-889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SzPct val="100000"/>
              <a:buFont typeface="Arial" pitchFamily="34" charset="0"/>
              <a:buChar char="-"/>
              <a:defRPr sz="82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 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593D75-9E05-4F8E-BA7B-5363B2FC55D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46339" y="5877391"/>
            <a:ext cx="869018" cy="869018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05AAE3-7C03-411A-AB1A-A3BA8014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234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E40D9-6F48-4A3E-A9F8-7863BE91F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3CF08B-4C51-41DA-B177-7EC32AD32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9861" y="6356350"/>
            <a:ext cx="10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rgbClr val="0056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8A7074E-D582-46A6-91DA-BCA08BE8E0F1}" type="datetimeFigureOut">
              <a:rPr lang="fr-FR" smtClean="0"/>
              <a:pPr/>
              <a:t>22/08/2021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709729-C69F-4429-8D18-183AC987E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07568" y="6356350"/>
            <a:ext cx="3362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rgbClr val="0056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35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50" b="1" kern="1200">
          <a:solidFill>
            <a:srgbClr val="00564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300" kern="1200">
          <a:solidFill>
            <a:srgbClr val="0056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b="1" kern="1200">
          <a:solidFill>
            <a:srgbClr val="0056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rgbClr val="0056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rgbClr val="0056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rgbClr val="0056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42.em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479101C-3FAD-4FD2-82F9-8C61F925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5449"/>
            <a:ext cx="12192000" cy="38925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7E7202-9CC5-4FBB-9385-EB59B20C00E7}"/>
              </a:ext>
            </a:extLst>
          </p:cNvPr>
          <p:cNvSpPr/>
          <p:nvPr/>
        </p:nvSpPr>
        <p:spPr>
          <a:xfrm>
            <a:off x="3443906" y="3023916"/>
            <a:ext cx="5123624" cy="80050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bouteille&#10;&#10;Description générée avec un niveau de confiance élevé">
            <a:extLst>
              <a:ext uri="{FF2B5EF4-FFF2-40B4-BE49-F238E27FC236}">
                <a16:creationId xmlns:a16="http://schemas.microsoft.com/office/drawing/2014/main" id="{F4A96E48-8F1D-4794-9DFB-B5BD0B97C9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61" y="636920"/>
            <a:ext cx="1990677" cy="2024133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AD648A4-F706-4AFD-9592-A04CEB083B48}"/>
              </a:ext>
            </a:extLst>
          </p:cNvPr>
          <p:cNvSpPr txBox="1">
            <a:spLocks/>
          </p:cNvSpPr>
          <p:nvPr/>
        </p:nvSpPr>
        <p:spPr>
          <a:xfrm>
            <a:off x="3624468" y="2896080"/>
            <a:ext cx="4943061" cy="1056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50" b="1" kern="1200">
                <a:solidFill>
                  <a:srgbClr val="00564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sz="3600" dirty="0"/>
              <a:t>Soutenance de stage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AEC6910A-895A-4336-8E55-15546DBBE46F}"/>
              </a:ext>
            </a:extLst>
          </p:cNvPr>
          <p:cNvSpPr txBox="1">
            <a:spLocks/>
          </p:cNvSpPr>
          <p:nvPr/>
        </p:nvSpPr>
        <p:spPr>
          <a:xfrm>
            <a:off x="3382614" y="4764719"/>
            <a:ext cx="5426766" cy="676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0056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b="1" kern="1200">
                <a:solidFill>
                  <a:srgbClr val="0056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0056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0056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0056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/>
              <a:t>Du lundi 10 mai 2021 au vendredi 30 juillet 2021</a:t>
            </a:r>
          </a:p>
          <a:p>
            <a:pPr marL="0" indent="0">
              <a:buNone/>
            </a:pPr>
            <a:r>
              <a:rPr lang="fr-FR" sz="1800" dirty="0"/>
              <a:t>Sur le site de Bel à Suresnes (92)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0F1C66A-2B5D-4B5C-9E29-1C3A6B4E05C4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6200E3-F063-4201-B18A-4B1FDB7ED54C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824E503-AD5B-4426-80FE-E4BF05E4BDAC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1/24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3A9F452-8D53-42F1-B71D-E0795B06300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292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396">
            <a:off x="398947" y="415724"/>
            <a:ext cx="6698807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6406432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SD-WAN : Etape 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85371D-4BD0-4D71-B675-997A0CC00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38" y="1655236"/>
            <a:ext cx="10741937" cy="422588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260A526-C8D4-421E-85EC-55C533721E03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518B16-C242-48C3-9F3C-9B7AE6668D3E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10/24</a:t>
            </a:r>
          </a:p>
        </p:txBody>
      </p:sp>
    </p:spTree>
    <p:extLst>
      <p:ext uri="{BB962C8B-B14F-4D97-AF65-F5344CB8AC3E}">
        <p14:creationId xmlns:p14="http://schemas.microsoft.com/office/powerpoint/2010/main" val="2862085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396">
            <a:off x="398947" y="415724"/>
            <a:ext cx="6698807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6406432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SD-WAN : Etape 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6BDF05-8DF0-4AA2-9D6D-C97479A7C416}"/>
              </a:ext>
            </a:extLst>
          </p:cNvPr>
          <p:cNvSpPr txBox="1"/>
          <p:nvPr/>
        </p:nvSpPr>
        <p:spPr>
          <a:xfrm>
            <a:off x="583096" y="1697872"/>
            <a:ext cx="102969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• Achat principalement de Firewalls</a:t>
            </a:r>
          </a:p>
          <a:p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• Configuration des Firewalls (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-reconfigure)</a:t>
            </a:r>
          </a:p>
          <a:p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• Pré configuration des interfaces</a:t>
            </a:r>
          </a:p>
          <a:p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• Pré configuration des règles de flux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D77BBDA-9B2B-4751-987D-B8345D45F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05" y="2543585"/>
            <a:ext cx="5826973" cy="23307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15E79E2-09FB-4372-B756-42FF408C0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722" y="4402696"/>
            <a:ext cx="1281600" cy="94335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D4646B9-1B18-403C-9B4E-45030F6A3095}"/>
              </a:ext>
            </a:extLst>
          </p:cNvPr>
          <p:cNvSpPr txBox="1"/>
          <p:nvPr/>
        </p:nvSpPr>
        <p:spPr>
          <a:xfrm>
            <a:off x="8022200" y="4402696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Firewall </a:t>
            </a:r>
            <a:r>
              <a:rPr lang="fr-FR" dirty="0" err="1"/>
              <a:t>Forcepoint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41DEABA-B9D5-4D20-9AAE-D8B6FD31D04F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42BBAB5-5FB2-4D4A-96FA-8C0A8EC21F00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11/24</a:t>
            </a:r>
          </a:p>
        </p:txBody>
      </p:sp>
    </p:spTree>
    <p:extLst>
      <p:ext uri="{BB962C8B-B14F-4D97-AF65-F5344CB8AC3E}">
        <p14:creationId xmlns:p14="http://schemas.microsoft.com/office/powerpoint/2010/main" val="313480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396">
            <a:off x="398947" y="415724"/>
            <a:ext cx="6698807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6406432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SD-WAN : Etape 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17A413-C816-4525-BDE3-229D5513B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39" y="2790714"/>
            <a:ext cx="10284522" cy="289655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345AAEB-1F9C-4B05-AC3D-7E5F5CD0174C}"/>
              </a:ext>
            </a:extLst>
          </p:cNvPr>
          <p:cNvSpPr txBox="1"/>
          <p:nvPr/>
        </p:nvSpPr>
        <p:spPr>
          <a:xfrm>
            <a:off x="3107635" y="2231102"/>
            <a:ext cx="597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Interfaces de connexion avec les opérateurs du site de Madrid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48F3B0-19A3-49F7-B695-B553B48DBA65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A5CC06-5661-464E-AE6C-DB5FFECC151F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12/24</a:t>
            </a:r>
          </a:p>
        </p:txBody>
      </p:sp>
    </p:spTree>
    <p:extLst>
      <p:ext uri="{BB962C8B-B14F-4D97-AF65-F5344CB8AC3E}">
        <p14:creationId xmlns:p14="http://schemas.microsoft.com/office/powerpoint/2010/main" val="207005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396">
            <a:off x="398947" y="415724"/>
            <a:ext cx="6698807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6406432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SD-WAN : Etape 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345AAEB-1F9C-4B05-AC3D-7E5F5CD0174C}"/>
              </a:ext>
            </a:extLst>
          </p:cNvPr>
          <p:cNvSpPr txBox="1"/>
          <p:nvPr/>
        </p:nvSpPr>
        <p:spPr>
          <a:xfrm>
            <a:off x="3594650" y="1812108"/>
            <a:ext cx="50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règles de flux à appliquer sur le Firewall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3476326-1FE6-40EB-B46F-DB4CF2D2B3AF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CA8374-F64C-43F9-8BE0-C24FEBC41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90" y="2239287"/>
            <a:ext cx="7543815" cy="36210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8693C7A-B43A-4680-AED7-01DA9E25EE7E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13/24</a:t>
            </a:r>
          </a:p>
        </p:txBody>
      </p:sp>
    </p:spTree>
    <p:extLst>
      <p:ext uri="{BB962C8B-B14F-4D97-AF65-F5344CB8AC3E}">
        <p14:creationId xmlns:p14="http://schemas.microsoft.com/office/powerpoint/2010/main" val="55048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396">
            <a:off x="398947" y="415724"/>
            <a:ext cx="6698807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6406432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SD-WAN : Etape 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345AAEB-1F9C-4B05-AC3D-7E5F5CD0174C}"/>
              </a:ext>
            </a:extLst>
          </p:cNvPr>
          <p:cNvSpPr txBox="1"/>
          <p:nvPr/>
        </p:nvSpPr>
        <p:spPr>
          <a:xfrm>
            <a:off x="586406" y="1754261"/>
            <a:ext cx="106779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Migration en 4 étapes :</a:t>
            </a:r>
          </a:p>
          <a:p>
            <a:endParaRPr lang="fr-FR" dirty="0"/>
          </a:p>
          <a:p>
            <a:r>
              <a:rPr lang="fr-FR" dirty="0"/>
              <a:t>- Branchement des routeurs sur les </a:t>
            </a:r>
            <a:r>
              <a:rPr lang="fr-FR" dirty="0" err="1"/>
              <a:t>switchs</a:t>
            </a:r>
            <a:r>
              <a:rPr lang="fr-FR" dirty="0"/>
              <a:t> + configuration des interfaces (vlan)</a:t>
            </a:r>
          </a:p>
          <a:p>
            <a:endParaRPr lang="fr-FR" dirty="0"/>
          </a:p>
          <a:p>
            <a:r>
              <a:rPr lang="fr-FR" dirty="0"/>
              <a:t>- Monter les tunnels VPN entre les firewalls et le proxy </a:t>
            </a:r>
            <a:r>
              <a:rPr lang="fr-FR" dirty="0" err="1"/>
              <a:t>zscaler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- Changement du routage pour ne plus passer par l’interface privée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- Intégration des Firewalls dans le full-</a:t>
            </a:r>
            <a:r>
              <a:rPr lang="fr-FR" dirty="0" err="1"/>
              <a:t>mesh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b="1" dirty="0"/>
              <a:t>Temps moyen pour une migration : 4h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B84D28F-68C0-49E4-B4FF-DB62E73792A1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E15F94-82B2-47CA-9F12-4533307C0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294" y="861582"/>
            <a:ext cx="1700341" cy="89267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79B1E5E-4736-4D81-983C-6C8EF9B5D50D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14/24</a:t>
            </a:r>
          </a:p>
        </p:txBody>
      </p:sp>
    </p:spTree>
    <p:extLst>
      <p:ext uri="{BB962C8B-B14F-4D97-AF65-F5344CB8AC3E}">
        <p14:creationId xmlns:p14="http://schemas.microsoft.com/office/powerpoint/2010/main" val="2125236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396">
            <a:off x="398947" y="415724"/>
            <a:ext cx="6698807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6406432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SD-WAN : Etape 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B8C995-250F-47D9-AEF0-0FE5B2E1F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1" y="1768409"/>
            <a:ext cx="5338571" cy="291194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EF0333C-C096-42DD-8E18-767B95E0C5B9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2BEEFA8-08A1-49C8-AFF2-962B7C55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54261"/>
            <a:ext cx="5747261" cy="4133607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486E75A-C1F0-453C-9E50-2BBC473676D0}"/>
              </a:ext>
            </a:extLst>
          </p:cNvPr>
          <p:cNvCxnSpPr>
            <a:cxnSpLocks/>
          </p:cNvCxnSpPr>
          <p:nvPr/>
        </p:nvCxnSpPr>
        <p:spPr>
          <a:xfrm>
            <a:off x="5870713" y="1550504"/>
            <a:ext cx="0" cy="4337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6E30E2C-9229-48C1-9601-9166DD6F930B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15/24</a:t>
            </a:r>
          </a:p>
        </p:txBody>
      </p:sp>
    </p:spTree>
    <p:extLst>
      <p:ext uri="{BB962C8B-B14F-4D97-AF65-F5344CB8AC3E}">
        <p14:creationId xmlns:p14="http://schemas.microsoft.com/office/powerpoint/2010/main" val="29463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0495FF0B-B70A-43F5-AB40-94EF0768D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52">
            <a:off x="405571" y="1110364"/>
            <a:ext cx="3650102" cy="10779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53">
            <a:off x="352933" y="350073"/>
            <a:ext cx="10094320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7" y="721550"/>
            <a:ext cx="9878499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Remplacement des anciennes imprimantes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F0333C-C096-42DD-8E18-767B95E0C5B9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F7AC52-C47E-410B-8D29-A46E897CB963}"/>
              </a:ext>
            </a:extLst>
          </p:cNvPr>
          <p:cNvSpPr txBox="1"/>
          <p:nvPr/>
        </p:nvSpPr>
        <p:spPr>
          <a:xfrm>
            <a:off x="643722" y="2201747"/>
            <a:ext cx="10037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Imprimantes centralisées -&gt; Impression depuis tout le bâtiment </a:t>
            </a:r>
          </a:p>
          <a:p>
            <a:endParaRPr lang="fr-FR" dirty="0"/>
          </a:p>
          <a:p>
            <a:r>
              <a:rPr lang="fr-FR" dirty="0"/>
              <a:t>Recherche du switch où est branché l’imprimante</a:t>
            </a:r>
          </a:p>
        </p:txBody>
      </p:sp>
      <p:sp>
        <p:nvSpPr>
          <p:cNvPr id="12" name="Titre 6">
            <a:extLst>
              <a:ext uri="{FF2B5EF4-FFF2-40B4-BE49-F238E27FC236}">
                <a16:creationId xmlns:a16="http://schemas.microsoft.com/office/drawing/2014/main" id="{4F39128D-2F32-40DA-9321-AEB7A4AF741F}"/>
              </a:ext>
            </a:extLst>
          </p:cNvPr>
          <p:cNvSpPr txBox="1">
            <a:spLocks/>
          </p:cNvSpPr>
          <p:nvPr/>
        </p:nvSpPr>
        <p:spPr bwMode="gray">
          <a:xfrm>
            <a:off x="723237" y="1416189"/>
            <a:ext cx="4001164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 Réseau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F135421-C7EC-4580-B099-D1C163FB8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" y="3335267"/>
            <a:ext cx="11040533" cy="84666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90A267C-EF8C-4512-9A76-C699FA259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32" y="4467208"/>
            <a:ext cx="9618133" cy="89746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31C8D05-26AA-4D35-82CC-65C5A334B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869" y="1059502"/>
            <a:ext cx="905932" cy="4778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4D8FB36-0390-42EB-994C-0AA26C54FE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51" y="1816745"/>
            <a:ext cx="1164167" cy="84666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E83E11C-78EB-4C90-A6B9-239666D06655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16/24</a:t>
            </a:r>
          </a:p>
        </p:txBody>
      </p:sp>
    </p:spTree>
    <p:extLst>
      <p:ext uri="{BB962C8B-B14F-4D97-AF65-F5344CB8AC3E}">
        <p14:creationId xmlns:p14="http://schemas.microsoft.com/office/powerpoint/2010/main" val="423723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0495FF0B-B70A-43F5-AB40-94EF0768D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52">
            <a:off x="405571" y="1110364"/>
            <a:ext cx="3650102" cy="10779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53">
            <a:off x="352933" y="350073"/>
            <a:ext cx="10094320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7" y="721550"/>
            <a:ext cx="9878499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Remplacement des anciennes imprimantes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F0333C-C096-42DD-8E18-767B95E0C5B9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F7AC52-C47E-410B-8D29-A46E897CB963}"/>
              </a:ext>
            </a:extLst>
          </p:cNvPr>
          <p:cNvSpPr txBox="1"/>
          <p:nvPr/>
        </p:nvSpPr>
        <p:spPr>
          <a:xfrm>
            <a:off x="643722" y="2243515"/>
            <a:ext cx="10037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Connexion au bon switch</a:t>
            </a:r>
          </a:p>
          <a:p>
            <a:endParaRPr lang="fr-FR" dirty="0"/>
          </a:p>
          <a:p>
            <a:r>
              <a:rPr lang="fr-FR" dirty="0"/>
              <a:t>Recherche du port où est connecté l’imprimante</a:t>
            </a:r>
          </a:p>
        </p:txBody>
      </p:sp>
      <p:sp>
        <p:nvSpPr>
          <p:cNvPr id="12" name="Titre 6">
            <a:extLst>
              <a:ext uri="{FF2B5EF4-FFF2-40B4-BE49-F238E27FC236}">
                <a16:creationId xmlns:a16="http://schemas.microsoft.com/office/drawing/2014/main" id="{4F39128D-2F32-40DA-9321-AEB7A4AF741F}"/>
              </a:ext>
            </a:extLst>
          </p:cNvPr>
          <p:cNvSpPr txBox="1">
            <a:spLocks/>
          </p:cNvSpPr>
          <p:nvPr/>
        </p:nvSpPr>
        <p:spPr bwMode="gray">
          <a:xfrm>
            <a:off x="723237" y="1416189"/>
            <a:ext cx="4001164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 Réseau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5CF471-9A46-4BDD-83AB-C3FE382B0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533" y="3755973"/>
            <a:ext cx="6366933" cy="5757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4C0B808-733A-4702-B397-7E0D7967C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869" y="1059502"/>
            <a:ext cx="905932" cy="47787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2F39DE0-6BDE-442D-AF93-1C78E964D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51" y="1816745"/>
            <a:ext cx="1164167" cy="84666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BAD8FD8-59CE-49BE-98BA-F627989E976D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17/24</a:t>
            </a:r>
          </a:p>
        </p:txBody>
      </p:sp>
    </p:spTree>
    <p:extLst>
      <p:ext uri="{BB962C8B-B14F-4D97-AF65-F5344CB8AC3E}">
        <p14:creationId xmlns:p14="http://schemas.microsoft.com/office/powerpoint/2010/main" val="251841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0495FF0B-B70A-43F5-AB40-94EF0768D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52">
            <a:off x="405571" y="1110364"/>
            <a:ext cx="3650102" cy="10779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53">
            <a:off x="352933" y="350073"/>
            <a:ext cx="10094320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7" y="721550"/>
            <a:ext cx="9878499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Remplacement des anciennes imprimantes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F0333C-C096-42DD-8E18-767B95E0C5B9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F7AC52-C47E-410B-8D29-A46E897CB963}"/>
              </a:ext>
            </a:extLst>
          </p:cNvPr>
          <p:cNvSpPr txBox="1"/>
          <p:nvPr/>
        </p:nvSpPr>
        <p:spPr>
          <a:xfrm>
            <a:off x="7467600" y="2225106"/>
            <a:ext cx="469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Configuration du port</a:t>
            </a:r>
          </a:p>
        </p:txBody>
      </p:sp>
      <p:sp>
        <p:nvSpPr>
          <p:cNvPr id="12" name="Titre 6">
            <a:extLst>
              <a:ext uri="{FF2B5EF4-FFF2-40B4-BE49-F238E27FC236}">
                <a16:creationId xmlns:a16="http://schemas.microsoft.com/office/drawing/2014/main" id="{4F39128D-2F32-40DA-9321-AEB7A4AF741F}"/>
              </a:ext>
            </a:extLst>
          </p:cNvPr>
          <p:cNvSpPr txBox="1">
            <a:spLocks/>
          </p:cNvSpPr>
          <p:nvPr/>
        </p:nvSpPr>
        <p:spPr bwMode="gray">
          <a:xfrm>
            <a:off x="723237" y="1416189"/>
            <a:ext cx="4001164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 Réseau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BC5C47A-FDD1-4E8B-88B7-88373B0C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67" y="2225106"/>
            <a:ext cx="6546333" cy="38934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351FCB5-988E-4B7F-8DB7-D5B6F89A0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869" y="1059502"/>
            <a:ext cx="905932" cy="47787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4C3D26-26C6-4521-B6DF-C64AD0822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51" y="1816745"/>
            <a:ext cx="1164167" cy="84666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7C26A92-5330-49DE-8762-7B5372191E33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18/24</a:t>
            </a:r>
          </a:p>
        </p:txBody>
      </p:sp>
    </p:spTree>
    <p:extLst>
      <p:ext uri="{BB962C8B-B14F-4D97-AF65-F5344CB8AC3E}">
        <p14:creationId xmlns:p14="http://schemas.microsoft.com/office/powerpoint/2010/main" val="418059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7A5621DD-90FD-4876-AAA6-EAF5E5368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51" y="1816745"/>
            <a:ext cx="1164167" cy="846667"/>
          </a:xfrm>
          <a:prstGeom prst="rect">
            <a:avLst/>
          </a:prstGeom>
        </p:spPr>
      </p:pic>
      <p:pic>
        <p:nvPicPr>
          <p:cNvPr id="14" name="Image 13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0495FF0B-B70A-43F5-AB40-94EF0768D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52">
            <a:off x="405571" y="1110364"/>
            <a:ext cx="3650102" cy="10779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53">
            <a:off x="352933" y="350073"/>
            <a:ext cx="10094320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7" y="721550"/>
            <a:ext cx="9878499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Remplacement des anciennes imprimantes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F0333C-C096-42DD-8E18-767B95E0C5B9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F7AC52-C47E-410B-8D29-A46E897CB963}"/>
              </a:ext>
            </a:extLst>
          </p:cNvPr>
          <p:cNvSpPr txBox="1"/>
          <p:nvPr/>
        </p:nvSpPr>
        <p:spPr>
          <a:xfrm>
            <a:off x="4573209" y="5436805"/>
            <a:ext cx="304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Vérification des modifications</a:t>
            </a:r>
          </a:p>
        </p:txBody>
      </p:sp>
      <p:sp>
        <p:nvSpPr>
          <p:cNvPr id="12" name="Titre 6">
            <a:extLst>
              <a:ext uri="{FF2B5EF4-FFF2-40B4-BE49-F238E27FC236}">
                <a16:creationId xmlns:a16="http://schemas.microsoft.com/office/drawing/2014/main" id="{4F39128D-2F32-40DA-9321-AEB7A4AF741F}"/>
              </a:ext>
            </a:extLst>
          </p:cNvPr>
          <p:cNvSpPr txBox="1">
            <a:spLocks/>
          </p:cNvSpPr>
          <p:nvPr/>
        </p:nvSpPr>
        <p:spPr bwMode="gray">
          <a:xfrm>
            <a:off x="723237" y="1416189"/>
            <a:ext cx="4001164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 Réseau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AADA39-3B1C-4A7A-B2D9-39A0460FB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31" y="2797222"/>
            <a:ext cx="11040533" cy="22521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EBBC0A9-8D90-42F1-AB5C-BE2179770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869" y="1059502"/>
            <a:ext cx="905932" cy="47787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3EA4759-790A-420C-97AC-ED7EAC5E5C4E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19/24</a:t>
            </a:r>
          </a:p>
        </p:txBody>
      </p:sp>
    </p:spTree>
    <p:extLst>
      <p:ext uri="{BB962C8B-B14F-4D97-AF65-F5344CB8AC3E}">
        <p14:creationId xmlns:p14="http://schemas.microsoft.com/office/powerpoint/2010/main" val="354592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9622">
            <a:off x="374756" y="415725"/>
            <a:ext cx="3038836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9" y="721550"/>
            <a:ext cx="2470536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73BAB24-9E14-45F2-B76F-5185747AA5FC}"/>
              </a:ext>
            </a:extLst>
          </p:cNvPr>
          <p:cNvSpPr txBox="1"/>
          <p:nvPr/>
        </p:nvSpPr>
        <p:spPr>
          <a:xfrm>
            <a:off x="723239" y="1703927"/>
            <a:ext cx="71826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• Présentation de l’entreprise</a:t>
            </a:r>
          </a:p>
          <a:p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• Missions confiées</a:t>
            </a:r>
          </a:p>
          <a:p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• Migration SD-WAN</a:t>
            </a:r>
          </a:p>
          <a:p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• Remplacement des anciennes imprimantes</a:t>
            </a:r>
          </a:p>
          <a:p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• Difficultés rencontrées</a:t>
            </a:r>
          </a:p>
          <a:p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• Conclusion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DD0F8B7-B43B-4AC9-8142-B5423BE8EDCB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52F133-1C43-4595-B77E-AA4849D5D0B1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2/24</a:t>
            </a:r>
          </a:p>
        </p:txBody>
      </p:sp>
    </p:spTree>
    <p:extLst>
      <p:ext uri="{BB962C8B-B14F-4D97-AF65-F5344CB8AC3E}">
        <p14:creationId xmlns:p14="http://schemas.microsoft.com/office/powerpoint/2010/main" val="2284361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0495FF0B-B70A-43F5-AB40-94EF0768D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52">
            <a:off x="405571" y="1110364"/>
            <a:ext cx="3650102" cy="10779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53">
            <a:off x="352933" y="350073"/>
            <a:ext cx="10094320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7" y="721550"/>
            <a:ext cx="9878499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Remplacement des anciennes imprimantes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F0333C-C096-42DD-8E18-767B95E0C5B9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F7AC52-C47E-410B-8D29-A46E897CB963}"/>
              </a:ext>
            </a:extLst>
          </p:cNvPr>
          <p:cNvSpPr txBox="1"/>
          <p:nvPr/>
        </p:nvSpPr>
        <p:spPr>
          <a:xfrm>
            <a:off x="415013" y="2828835"/>
            <a:ext cx="3631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Réservation IP dans IPAM</a:t>
            </a:r>
          </a:p>
          <a:p>
            <a:endParaRPr lang="fr-FR" dirty="0"/>
          </a:p>
          <a:p>
            <a:r>
              <a:rPr lang="fr-FR" dirty="0"/>
              <a:t>IPAM évite les erreurs de doublage IP dans un même réseau</a:t>
            </a:r>
          </a:p>
        </p:txBody>
      </p:sp>
      <p:sp>
        <p:nvSpPr>
          <p:cNvPr id="12" name="Titre 6">
            <a:extLst>
              <a:ext uri="{FF2B5EF4-FFF2-40B4-BE49-F238E27FC236}">
                <a16:creationId xmlns:a16="http://schemas.microsoft.com/office/drawing/2014/main" id="{4F39128D-2F32-40DA-9321-AEB7A4AF741F}"/>
              </a:ext>
            </a:extLst>
          </p:cNvPr>
          <p:cNvSpPr txBox="1">
            <a:spLocks/>
          </p:cNvSpPr>
          <p:nvPr/>
        </p:nvSpPr>
        <p:spPr bwMode="gray">
          <a:xfrm>
            <a:off x="723237" y="1416189"/>
            <a:ext cx="4001164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44754D8-28DE-4299-A3D5-261DFBB96382}"/>
              </a:ext>
            </a:extLst>
          </p:cNvPr>
          <p:cNvSpPr txBox="1"/>
          <p:nvPr/>
        </p:nvSpPr>
        <p:spPr>
          <a:xfrm>
            <a:off x="366260" y="5388670"/>
            <a:ext cx="323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IPAM : IP Address Management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5DF734-ABF1-483C-B839-E6F6CDCCE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968" y="1339212"/>
            <a:ext cx="4608232" cy="47334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91C4A8-F318-451B-AD94-8A5FDF89F044}"/>
              </a:ext>
            </a:extLst>
          </p:cNvPr>
          <p:cNvSpPr/>
          <p:nvPr/>
        </p:nvSpPr>
        <p:spPr>
          <a:xfrm>
            <a:off x="5400093" y="2310470"/>
            <a:ext cx="338097" cy="993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B9D08A-F05C-4DEA-921F-507CE1A5BC06}"/>
              </a:ext>
            </a:extLst>
          </p:cNvPr>
          <p:cNvSpPr/>
          <p:nvPr/>
        </p:nvSpPr>
        <p:spPr>
          <a:xfrm>
            <a:off x="5386841" y="2511447"/>
            <a:ext cx="523629" cy="993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9D254-BB55-4CED-8704-C2BA71958787}"/>
              </a:ext>
            </a:extLst>
          </p:cNvPr>
          <p:cNvSpPr/>
          <p:nvPr/>
        </p:nvSpPr>
        <p:spPr>
          <a:xfrm>
            <a:off x="5386841" y="2937416"/>
            <a:ext cx="695907" cy="993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0BCCC9-2753-46D7-ADE6-592DE6C8F6F3}"/>
              </a:ext>
            </a:extLst>
          </p:cNvPr>
          <p:cNvSpPr/>
          <p:nvPr/>
        </p:nvSpPr>
        <p:spPr>
          <a:xfrm>
            <a:off x="5400094" y="1764152"/>
            <a:ext cx="338097" cy="993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F9D341-FE24-43F4-89CC-8BB047E80C64}"/>
              </a:ext>
            </a:extLst>
          </p:cNvPr>
          <p:cNvSpPr/>
          <p:nvPr/>
        </p:nvSpPr>
        <p:spPr>
          <a:xfrm>
            <a:off x="6244339" y="1764152"/>
            <a:ext cx="474513" cy="1098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491EF1B-E3C8-4D38-8CA3-A82D49B2C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51" y="1816745"/>
            <a:ext cx="1164167" cy="84666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5EC86A0-B009-45EC-AB6A-4D9002D2F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869" y="1059502"/>
            <a:ext cx="905932" cy="47787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DB17891-E6F2-470D-92F5-15B04D3C1E84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20/24</a:t>
            </a:r>
          </a:p>
        </p:txBody>
      </p:sp>
    </p:spTree>
    <p:extLst>
      <p:ext uri="{BB962C8B-B14F-4D97-AF65-F5344CB8AC3E}">
        <p14:creationId xmlns:p14="http://schemas.microsoft.com/office/powerpoint/2010/main" val="2096772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0495FF0B-B70A-43F5-AB40-94EF0768D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1412">
            <a:off x="375339" y="1108023"/>
            <a:ext cx="5097836" cy="10779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53">
            <a:off x="352933" y="350073"/>
            <a:ext cx="10094320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7" y="721550"/>
            <a:ext cx="9878499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Remplacement des anciennes imprimantes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F0333C-C096-42DD-8E18-767B95E0C5B9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2" name="Titre 6">
            <a:extLst>
              <a:ext uri="{FF2B5EF4-FFF2-40B4-BE49-F238E27FC236}">
                <a16:creationId xmlns:a16="http://schemas.microsoft.com/office/drawing/2014/main" id="{4F39128D-2F32-40DA-9321-AEB7A4AF741F}"/>
              </a:ext>
            </a:extLst>
          </p:cNvPr>
          <p:cNvSpPr txBox="1">
            <a:spLocks/>
          </p:cNvSpPr>
          <p:nvPr/>
        </p:nvSpPr>
        <p:spPr bwMode="gray">
          <a:xfrm>
            <a:off x="723237" y="1416189"/>
            <a:ext cx="4676856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 configuration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E3F614-5BCB-458B-A6EB-CEFC9B733A02}"/>
              </a:ext>
            </a:extLst>
          </p:cNvPr>
          <p:cNvSpPr txBox="1"/>
          <p:nvPr/>
        </p:nvSpPr>
        <p:spPr>
          <a:xfrm>
            <a:off x="560118" y="2336035"/>
            <a:ext cx="4107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Installation du </a:t>
            </a:r>
            <a:r>
              <a:rPr lang="fr-FR" dirty="0" err="1"/>
              <a:t>Firmware</a:t>
            </a:r>
            <a:r>
              <a:rPr lang="fr-FR" dirty="0"/>
              <a:t> sur l’interface web de l’imprimante</a:t>
            </a:r>
          </a:p>
          <a:p>
            <a:endParaRPr lang="fr-FR" dirty="0"/>
          </a:p>
          <a:p>
            <a:r>
              <a:rPr lang="fr-FR" dirty="0"/>
              <a:t>Ajout de l’imprimante dans la </a:t>
            </a:r>
            <a:r>
              <a:rPr lang="fr-FR" dirty="0" err="1"/>
              <a:t>Watchdoc</a:t>
            </a:r>
            <a:r>
              <a:rPr lang="fr-FR" dirty="0"/>
              <a:t> Supervision Console</a:t>
            </a:r>
          </a:p>
          <a:p>
            <a:endParaRPr lang="fr-FR" dirty="0"/>
          </a:p>
          <a:p>
            <a:r>
              <a:rPr lang="fr-FR" dirty="0"/>
              <a:t>Installation du WES dans l’imprimante</a:t>
            </a:r>
          </a:p>
        </p:txBody>
      </p:sp>
      <p:pic>
        <p:nvPicPr>
          <p:cNvPr id="21" name="Google Shape;631;p51">
            <a:extLst>
              <a:ext uri="{FF2B5EF4-FFF2-40B4-BE49-F238E27FC236}">
                <a16:creationId xmlns:a16="http://schemas.microsoft.com/office/drawing/2014/main" id="{6B01F374-9E1F-4A89-8B8D-E935BC0F70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785" y="2161890"/>
            <a:ext cx="6653019" cy="375083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367;p29">
            <a:extLst>
              <a:ext uri="{FF2B5EF4-FFF2-40B4-BE49-F238E27FC236}">
                <a16:creationId xmlns:a16="http://schemas.microsoft.com/office/drawing/2014/main" id="{AAE90844-2D51-446B-9EF3-2DC1E7816B92}"/>
              </a:ext>
            </a:extLst>
          </p:cNvPr>
          <p:cNvSpPr txBox="1"/>
          <p:nvPr/>
        </p:nvSpPr>
        <p:spPr>
          <a:xfrm>
            <a:off x="-391814" y="4800208"/>
            <a:ext cx="60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WES = (Watchdoc Embedded Solution)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374;p29">
            <a:extLst>
              <a:ext uri="{FF2B5EF4-FFF2-40B4-BE49-F238E27FC236}">
                <a16:creationId xmlns:a16="http://schemas.microsoft.com/office/drawing/2014/main" id="{199B84A2-66E6-4370-B2F0-602E3945E4C7}"/>
              </a:ext>
            </a:extLst>
          </p:cNvPr>
          <p:cNvSpPr txBox="1"/>
          <p:nvPr/>
        </p:nvSpPr>
        <p:spPr>
          <a:xfrm>
            <a:off x="503583" y="5206233"/>
            <a:ext cx="4220817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Permet l’accès aux fonctions de Watchdoc sur l’imprimante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" name="Google Shape;353;p28">
            <a:extLst>
              <a:ext uri="{FF2B5EF4-FFF2-40B4-BE49-F238E27FC236}">
                <a16:creationId xmlns:a16="http://schemas.microsoft.com/office/drawing/2014/main" id="{61D6B5FB-4425-49D8-9AAF-4B292FFF195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831" y="2691849"/>
            <a:ext cx="397667" cy="42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52;p28">
            <a:extLst>
              <a:ext uri="{FF2B5EF4-FFF2-40B4-BE49-F238E27FC236}">
                <a16:creationId xmlns:a16="http://schemas.microsoft.com/office/drawing/2014/main" id="{6EB7FA48-4074-4D93-A2A6-D55A0A1410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083" y="3519695"/>
            <a:ext cx="625162" cy="52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54;p28">
            <a:extLst>
              <a:ext uri="{FF2B5EF4-FFF2-40B4-BE49-F238E27FC236}">
                <a16:creationId xmlns:a16="http://schemas.microsoft.com/office/drawing/2014/main" id="{4ADEBDE2-37C9-4AB9-B1D4-E8D6120B721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6135" y="4361946"/>
            <a:ext cx="513738" cy="47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416BA27-E54E-4FC3-B76B-8766A4B824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804" y="1816745"/>
            <a:ext cx="1018114" cy="7404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32B4ED3-E8BC-4DCF-B501-3D6035EB1F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869" y="1059502"/>
            <a:ext cx="905932" cy="47787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95EB525-D655-41A8-9C13-D651C701EE42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21/24</a:t>
            </a:r>
          </a:p>
        </p:txBody>
      </p:sp>
    </p:spTree>
    <p:extLst>
      <p:ext uri="{BB962C8B-B14F-4D97-AF65-F5344CB8AC3E}">
        <p14:creationId xmlns:p14="http://schemas.microsoft.com/office/powerpoint/2010/main" val="4013817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615">
            <a:off x="352366" y="415725"/>
            <a:ext cx="5908566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5571545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Difficultés rencontrées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5A1C54-A140-4BFA-BB7E-9AEAF207C4E2}"/>
              </a:ext>
            </a:extLst>
          </p:cNvPr>
          <p:cNvSpPr txBox="1"/>
          <p:nvPr/>
        </p:nvSpPr>
        <p:spPr>
          <a:xfrm>
            <a:off x="782109" y="1960415"/>
            <a:ext cx="66854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• Compréhension de la SMC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Forcepoint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• Erreurs basiques sur les migrations</a:t>
            </a:r>
          </a:p>
          <a:p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• Compréhension entre la partie technique et les ITM</a:t>
            </a:r>
          </a:p>
          <a:p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• Langue différente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4B34DA-E2EF-4FDD-8044-84061657B90B}"/>
              </a:ext>
            </a:extLst>
          </p:cNvPr>
          <p:cNvSpPr txBox="1"/>
          <p:nvPr/>
        </p:nvSpPr>
        <p:spPr>
          <a:xfrm>
            <a:off x="7255336" y="5330311"/>
            <a:ext cx="478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SMC = Security Management Center</a:t>
            </a:r>
          </a:p>
          <a:p>
            <a:endParaRPr lang="fr-F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573111D-DF83-4725-8625-433B8651502F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902391-5F27-4A13-BB5B-42F7036F046B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22/24</a:t>
            </a:r>
          </a:p>
        </p:txBody>
      </p:sp>
    </p:spTree>
    <p:extLst>
      <p:ext uri="{BB962C8B-B14F-4D97-AF65-F5344CB8AC3E}">
        <p14:creationId xmlns:p14="http://schemas.microsoft.com/office/powerpoint/2010/main" val="76939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9622">
            <a:off x="480773" y="415724"/>
            <a:ext cx="3038836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9" y="721550"/>
            <a:ext cx="2751476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0B4FF8E-CBE1-424C-B06A-AE353968EFC6}"/>
              </a:ext>
            </a:extLst>
          </p:cNvPr>
          <p:cNvSpPr txBox="1"/>
          <p:nvPr/>
        </p:nvSpPr>
        <p:spPr>
          <a:xfrm>
            <a:off x="723239" y="1703926"/>
            <a:ext cx="97724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Retours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positifs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des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différentes équipes</a:t>
            </a:r>
          </a:p>
          <a:p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• Missions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très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intéressantes</a:t>
            </a:r>
          </a:p>
          <a:p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sz="2000" b="1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Enrichissement</a:t>
            </a:r>
            <a:r>
              <a:rPr lang="fr-FR" sz="20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d’expérience sur le plan </a:t>
            </a:r>
            <a:r>
              <a:rPr lang="fr-FR" sz="2000" b="1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humain/professionnel</a:t>
            </a:r>
          </a:p>
          <a:p>
            <a:endParaRPr lang="fr-FR" sz="2000" b="1" dirty="0">
              <a:solidFill>
                <a:prstClr val="black"/>
              </a:solidFill>
              <a:latin typeface="Liberation Sans" panose="020B0604020202020204" pitchFamily="34" charset="0"/>
            </a:endParaRPr>
          </a:p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SD-WAN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rend l’entreprise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indépendant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des opérateurs</a:t>
            </a:r>
          </a:p>
          <a:p>
            <a:endParaRPr lang="fr-FR" sz="2000" i="0" u="none" strike="noStrike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fr-F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 sur le métier </a:t>
            </a:r>
            <a:r>
              <a:rPr lang="fr-F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d’administrateur réseau -&gt; Motivation </a:t>
            </a:r>
            <a:r>
              <a:rPr lang="fr-F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exercer ce</a:t>
            </a:r>
            <a:r>
              <a:rPr lang="fr-F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métier</a:t>
            </a:r>
            <a:endParaRPr lang="fr-FR" sz="2000" i="0" u="none" strike="noStrike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C1D43FC-C35D-400D-96C4-030E4D2C35D9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F5CEA04-47BC-4982-A36B-80D92ED422EF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23/24</a:t>
            </a:r>
          </a:p>
        </p:txBody>
      </p:sp>
    </p:spTree>
    <p:extLst>
      <p:ext uri="{BB962C8B-B14F-4D97-AF65-F5344CB8AC3E}">
        <p14:creationId xmlns:p14="http://schemas.microsoft.com/office/powerpoint/2010/main" val="27542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64A2B6B-83B5-4976-B753-08866391B3E2}"/>
              </a:ext>
            </a:extLst>
          </p:cNvPr>
          <p:cNvSpPr/>
          <p:nvPr/>
        </p:nvSpPr>
        <p:spPr>
          <a:xfrm>
            <a:off x="0" y="3023916"/>
            <a:ext cx="6096000" cy="80050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9" y="721550"/>
            <a:ext cx="2470536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CC472F-DF38-4CB2-ACC0-57B225E0F3AC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62F8AA4-B187-4983-B472-5FBC7D06CA44}"/>
              </a:ext>
            </a:extLst>
          </p:cNvPr>
          <p:cNvSpPr txBox="1">
            <a:spLocks/>
          </p:cNvSpPr>
          <p:nvPr/>
        </p:nvSpPr>
        <p:spPr>
          <a:xfrm>
            <a:off x="125894" y="2896078"/>
            <a:ext cx="5970106" cy="1056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50" b="1" kern="1200">
                <a:solidFill>
                  <a:srgbClr val="00564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sz="3600" dirty="0"/>
              <a:t>Merci pour votre attention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30BA0C1-CBEF-4C9F-A929-B08A308530AA}"/>
              </a:ext>
            </a:extLst>
          </p:cNvPr>
          <p:cNvSpPr txBox="1"/>
          <p:nvPr/>
        </p:nvSpPr>
        <p:spPr>
          <a:xfrm>
            <a:off x="152399" y="3952253"/>
            <a:ext cx="375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Avez-vous des questions à poser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F26012-2E75-467A-8A61-AEF489B7DB98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24/24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B4EF57-5BF1-4D6D-B3A7-B915C4BF0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57" y="2475302"/>
            <a:ext cx="3625365" cy="29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6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908">
            <a:off x="316954" y="405291"/>
            <a:ext cx="7015014" cy="1116838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6744362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Présentation de l’entreprise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2514CD6-531D-4158-B582-20FA80CAE8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8" y="4803599"/>
            <a:ext cx="1474960" cy="1474960"/>
          </a:xfrm>
          <a:prstGeom prst="rect">
            <a:avLst/>
          </a:prstGeom>
        </p:spPr>
      </p:pic>
      <p:pic>
        <p:nvPicPr>
          <p:cNvPr id="11" name="Image 10" descr="Une image contenant signe, arrêt, boisson gazeuse&#10;&#10;Description générée avec un niveau de confiance élevé">
            <a:extLst>
              <a:ext uri="{FF2B5EF4-FFF2-40B4-BE49-F238E27FC236}">
                <a16:creationId xmlns:a16="http://schemas.microsoft.com/office/drawing/2014/main" id="{5AA71593-5CAC-450A-8411-D60FC0B19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17" y="5113325"/>
            <a:ext cx="907829" cy="9070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CD2CFC-01E5-47E7-9B71-18F4CE8874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03" y="5113325"/>
            <a:ext cx="856155" cy="907062"/>
          </a:xfrm>
          <a:prstGeom prst="rect">
            <a:avLst/>
          </a:prstGeom>
        </p:spPr>
      </p:pic>
      <p:pic>
        <p:nvPicPr>
          <p:cNvPr id="15" name="Image 14" descr="Une image contenant objet&#10;&#10;Description générée avec un niveau de confiance très élevé">
            <a:extLst>
              <a:ext uri="{FF2B5EF4-FFF2-40B4-BE49-F238E27FC236}">
                <a16:creationId xmlns:a16="http://schemas.microsoft.com/office/drawing/2014/main" id="{74CF42AD-5806-4065-824E-901C3B55FD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58" y="5139797"/>
            <a:ext cx="1854645" cy="715196"/>
          </a:xfrm>
          <a:prstGeom prst="rect">
            <a:avLst/>
          </a:prstGeom>
        </p:spPr>
      </p:pic>
      <p:pic>
        <p:nvPicPr>
          <p:cNvPr id="17" name="Image 16" descr="Une image contenant mollusque, animal, invertébré&#10;&#10;Description générée avec un niveau de confiance très élevé">
            <a:extLst>
              <a:ext uri="{FF2B5EF4-FFF2-40B4-BE49-F238E27FC236}">
                <a16:creationId xmlns:a16="http://schemas.microsoft.com/office/drawing/2014/main" id="{D554634F-32F8-4CDC-96BB-75DCD81129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55" y="5011933"/>
            <a:ext cx="1124517" cy="112451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D9AC128-26F3-4474-9853-AD1769A0F696}"/>
              </a:ext>
            </a:extLst>
          </p:cNvPr>
          <p:cNvSpPr txBox="1"/>
          <p:nvPr/>
        </p:nvSpPr>
        <p:spPr>
          <a:xfrm>
            <a:off x="295451" y="1876964"/>
            <a:ext cx="4428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1865 : Création à Orgelet, Jules Bel</a:t>
            </a:r>
          </a:p>
          <a:p>
            <a:endParaRPr lang="fr-FR" sz="2000" dirty="0"/>
          </a:p>
          <a:p>
            <a:r>
              <a:rPr lang="fr-FR" sz="2000" dirty="0"/>
              <a:t>Industrie Agroalimentaire -&gt; Fromage</a:t>
            </a:r>
          </a:p>
          <a:p>
            <a:endParaRPr lang="fr-FR" sz="2000" dirty="0"/>
          </a:p>
          <a:p>
            <a:r>
              <a:rPr lang="fr-FR" sz="2000" dirty="0"/>
              <a:t>Implanté sur 5 continents</a:t>
            </a:r>
          </a:p>
          <a:p>
            <a:endParaRPr lang="fr-FR" sz="2000" dirty="0"/>
          </a:p>
          <a:p>
            <a:r>
              <a:rPr lang="fr-FR" sz="2000" dirty="0"/>
              <a:t>30 Filiales sur 33 pays</a:t>
            </a:r>
          </a:p>
          <a:p>
            <a:endParaRPr lang="fr-FR" sz="2000" dirty="0"/>
          </a:p>
          <a:p>
            <a:r>
              <a:rPr lang="fr-FR" sz="2000" dirty="0"/>
              <a:t>Distribution de production dans 120 pays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BE369E-5F03-4CA0-BBF5-DDA48E8F7391}"/>
              </a:ext>
            </a:extLst>
          </p:cNvPr>
          <p:cNvSpPr txBox="1"/>
          <p:nvPr/>
        </p:nvSpPr>
        <p:spPr>
          <a:xfrm>
            <a:off x="4985327" y="1876964"/>
            <a:ext cx="4512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13 000 employés dans le monde</a:t>
            </a:r>
          </a:p>
          <a:p>
            <a:endParaRPr lang="fr-FR" sz="2000" dirty="0"/>
          </a:p>
          <a:p>
            <a:r>
              <a:rPr lang="fr-FR" sz="2000" dirty="0"/>
              <a:t>19Md de portions vendues en 2019</a:t>
            </a:r>
          </a:p>
          <a:p>
            <a:r>
              <a:rPr lang="fr-FR" sz="2000" dirty="0"/>
              <a:t>3,4Md de CA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89B1E1F-469D-4A55-9984-CBA6363198B1}"/>
              </a:ext>
            </a:extLst>
          </p:cNvPr>
          <p:cNvCxnSpPr>
            <a:cxnSpLocks/>
          </p:cNvCxnSpPr>
          <p:nvPr/>
        </p:nvCxnSpPr>
        <p:spPr>
          <a:xfrm flipH="1">
            <a:off x="4724400" y="1550504"/>
            <a:ext cx="17442" cy="3562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au 24">
            <a:extLst>
              <a:ext uri="{FF2B5EF4-FFF2-40B4-BE49-F238E27FC236}">
                <a16:creationId xmlns:a16="http://schemas.microsoft.com/office/drawing/2014/main" id="{7DA3E255-3A22-427A-8207-D23D0B3E5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21604"/>
              </p:ext>
            </p:extLst>
          </p:nvPr>
        </p:nvGraphicFramePr>
        <p:xfrm>
          <a:off x="4985327" y="3267950"/>
          <a:ext cx="4785802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92901">
                  <a:extLst>
                    <a:ext uri="{9D8B030D-6E8A-4147-A177-3AD203B41FA5}">
                      <a16:colId xmlns:a16="http://schemas.microsoft.com/office/drawing/2014/main" val="3622451682"/>
                    </a:ext>
                  </a:extLst>
                </a:gridCol>
                <a:gridCol w="2392901">
                  <a:extLst>
                    <a:ext uri="{9D8B030D-6E8A-4147-A177-3AD203B41FA5}">
                      <a16:colId xmlns:a16="http://schemas.microsoft.com/office/drawing/2014/main" val="3778624085"/>
                    </a:ext>
                  </a:extLst>
                </a:gridCol>
              </a:tblGrid>
              <a:tr h="148314">
                <a:tc>
                  <a:txBody>
                    <a:bodyPr/>
                    <a:lstStyle/>
                    <a:p>
                      <a:r>
                        <a:rPr lang="fr-FR" dirty="0"/>
                        <a:t>CEO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Antoine Fievet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225121"/>
                  </a:ext>
                </a:extLst>
              </a:tr>
              <a:tr h="272037">
                <a:tc>
                  <a:txBody>
                    <a:bodyPr/>
                    <a:lstStyle/>
                    <a:p>
                      <a:r>
                        <a:rPr lang="fr-FR" dirty="0"/>
                        <a:t>Forme juridique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57420"/>
                  </a:ext>
                </a:extLst>
              </a:tr>
              <a:tr h="272037">
                <a:tc>
                  <a:txBody>
                    <a:bodyPr/>
                    <a:lstStyle/>
                    <a:p>
                      <a:r>
                        <a:rPr lang="fr-FR" dirty="0"/>
                        <a:t>Capital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10 308 502 €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160439"/>
                  </a:ext>
                </a:extLst>
              </a:tr>
              <a:tr h="272037">
                <a:tc>
                  <a:txBody>
                    <a:bodyPr/>
                    <a:lstStyle/>
                    <a:p>
                      <a:r>
                        <a:rPr lang="fr-FR" dirty="0"/>
                        <a:t>Siège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 allée de Longchamp, 92150 Suresnes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334854"/>
                  </a:ext>
                </a:extLst>
              </a:tr>
            </a:tbl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4BBCF0D8-6F75-4740-950B-22C9F1D7B745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FAAB775-4D49-4E5D-9ED1-70753C72FFE8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3/24</a:t>
            </a:r>
          </a:p>
        </p:txBody>
      </p:sp>
    </p:spTree>
    <p:extLst>
      <p:ext uri="{BB962C8B-B14F-4D97-AF65-F5344CB8AC3E}">
        <p14:creationId xmlns:p14="http://schemas.microsoft.com/office/powerpoint/2010/main" val="108855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477">
            <a:off x="417455" y="347510"/>
            <a:ext cx="4863017" cy="1198280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4605687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Missions confiées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1FCA51-5E0C-4836-B807-A8E0E4E46C82}"/>
              </a:ext>
            </a:extLst>
          </p:cNvPr>
          <p:cNvSpPr txBox="1"/>
          <p:nvPr/>
        </p:nvSpPr>
        <p:spPr>
          <a:xfrm>
            <a:off x="723238" y="1925271"/>
            <a:ext cx="107398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• Migration des réseaux MPLS vers du SD-WAN (70% du temps de stage)</a:t>
            </a: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</a:rPr>
              <a:t>Objectifs :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+ économique, + de débit internet, sécurisation et administration réseau plus facile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• Remplacement des anciennes imprimantes</a:t>
            </a: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</a:rPr>
              <a:t>Objectifs :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+ de sécurité, + performant</a:t>
            </a:r>
            <a:endParaRPr lang="fr-FR" dirty="0"/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• Remplacement de bornes Wi-Fi</a:t>
            </a: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</a:rPr>
              <a:t>Objectif :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Accessible dans le cloud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• Remplacement de vieux </a:t>
            </a:r>
            <a:r>
              <a:rPr lang="fr-F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switchs</a:t>
            </a:r>
            <a:endParaRPr lang="fr-F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</a:rPr>
              <a:t>Objectifs :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+ de sécurité, + performant, accessible en SSH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117FCC-E771-4044-B965-77ABAEC51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64" y="3411266"/>
            <a:ext cx="2022658" cy="202265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C3D90F8-6A19-46AE-9AA0-552213DC42CB}"/>
              </a:ext>
            </a:extLst>
          </p:cNvPr>
          <p:cNvSpPr txBox="1"/>
          <p:nvPr/>
        </p:nvSpPr>
        <p:spPr>
          <a:xfrm>
            <a:off x="9188682" y="5399278"/>
            <a:ext cx="202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Imprimante Xerox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44D968-D909-4649-B727-DAF601FAA2B2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66C6B24-65D5-4C00-954E-20F3E1D3816D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4/24</a:t>
            </a:r>
          </a:p>
        </p:txBody>
      </p:sp>
    </p:spTree>
    <p:extLst>
      <p:ext uri="{BB962C8B-B14F-4D97-AF65-F5344CB8AC3E}">
        <p14:creationId xmlns:p14="http://schemas.microsoft.com/office/powerpoint/2010/main" val="369255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08">
            <a:off x="505485" y="415725"/>
            <a:ext cx="7305765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6870258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SD-WAN : Généralité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9D909A-D1A2-4CF1-891C-7985774B0638}"/>
              </a:ext>
            </a:extLst>
          </p:cNvPr>
          <p:cNvSpPr txBox="1"/>
          <p:nvPr/>
        </p:nvSpPr>
        <p:spPr>
          <a:xfrm>
            <a:off x="596348" y="1616765"/>
            <a:ext cx="6109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dirty="0"/>
              <a:t>Le WAN dans l’entreprise : Réseau informatique privé</a:t>
            </a:r>
          </a:p>
          <a:p>
            <a:endParaRPr lang="fr-FR" dirty="0"/>
          </a:p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dirty="0"/>
              <a:t>Interconnecte les sites entre eux et à internet</a:t>
            </a:r>
          </a:p>
          <a:p>
            <a:endParaRPr lang="fr-FR" dirty="0"/>
          </a:p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dirty="0"/>
              <a:t>Utilise des liens MPLS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6506E1-C5EC-448E-BBC1-6541244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328752"/>
            <a:ext cx="7620000" cy="23812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BF4FA74-F0F3-4F12-939D-1BD7F68C3A78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C62065-D760-495E-92FC-F11B9BBC964B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5/24</a:t>
            </a:r>
          </a:p>
        </p:txBody>
      </p:sp>
    </p:spTree>
    <p:extLst>
      <p:ext uri="{BB962C8B-B14F-4D97-AF65-F5344CB8AC3E}">
        <p14:creationId xmlns:p14="http://schemas.microsoft.com/office/powerpoint/2010/main" val="159484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E1FE592-3277-4A9F-8A03-A3349244A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21" y="3429000"/>
            <a:ext cx="7659757" cy="26054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580">
            <a:off x="493710" y="415725"/>
            <a:ext cx="7255431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7050156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SD-WAN : Généralité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9D909A-D1A2-4CF1-891C-7985774B0638}"/>
              </a:ext>
            </a:extLst>
          </p:cNvPr>
          <p:cNvSpPr txBox="1"/>
          <p:nvPr/>
        </p:nvSpPr>
        <p:spPr>
          <a:xfrm>
            <a:off x="596348" y="1578214"/>
            <a:ext cx="70501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dirty="0"/>
              <a:t>Le SD-WAN : Réseau virtuel qui s’appuie sur un réseau physique</a:t>
            </a:r>
          </a:p>
          <a:p>
            <a:endParaRPr lang="fr-FR" dirty="0"/>
          </a:p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dirty="0"/>
              <a:t>Piloté depuis un point central</a:t>
            </a:r>
          </a:p>
          <a:p>
            <a:endParaRPr lang="fr-FR" dirty="0"/>
          </a:p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dirty="0"/>
              <a:t>Supprime les liens MPLS (très coûteux)</a:t>
            </a:r>
          </a:p>
          <a:p>
            <a:endParaRPr lang="fr-FR" dirty="0"/>
          </a:p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dirty="0"/>
              <a:t>Solution adaptée à l’externalisation des applications dans le cloud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3CBEEB-1F65-4E7E-B8B6-A4E14D57A16B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E28EE8-87AF-4AD0-B665-B6FBD405893E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6/24</a:t>
            </a:r>
          </a:p>
        </p:txBody>
      </p:sp>
    </p:spTree>
    <p:extLst>
      <p:ext uri="{BB962C8B-B14F-4D97-AF65-F5344CB8AC3E}">
        <p14:creationId xmlns:p14="http://schemas.microsoft.com/office/powerpoint/2010/main" val="59119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77">
            <a:off x="474340" y="401732"/>
            <a:ext cx="7352682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6744362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SD-WAN : Entreprise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6BDF05-8DF0-4AA2-9D6D-C97479A7C416}"/>
              </a:ext>
            </a:extLst>
          </p:cNvPr>
          <p:cNvSpPr txBox="1"/>
          <p:nvPr/>
        </p:nvSpPr>
        <p:spPr>
          <a:xfrm>
            <a:off x="583096" y="1697872"/>
            <a:ext cx="1029693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Dans l’entreprise : Tous les sites (français et étranger) à migrer</a:t>
            </a:r>
          </a:p>
          <a:p>
            <a:endParaRPr lang="fr-FR" sz="2200" dirty="0"/>
          </a:p>
          <a:p>
            <a:r>
              <a:rPr lang="fr-FR" sz="2200" dirty="0"/>
              <a:t>Les étapes à suivre :</a:t>
            </a:r>
          </a:p>
          <a:p>
            <a:endParaRPr lang="fr-FR" sz="2200" dirty="0"/>
          </a:p>
          <a:p>
            <a:r>
              <a:rPr lang="fr-FR" sz="2200" dirty="0"/>
              <a:t>	</a:t>
            </a:r>
            <a:r>
              <a:rPr lang="fr-FR" sz="2200" b="1" dirty="0"/>
              <a:t>- Etude des opérateurs à choisir pour la connexion à internet</a:t>
            </a:r>
          </a:p>
          <a:p>
            <a:endParaRPr lang="fr-FR" sz="2200" b="1" dirty="0"/>
          </a:p>
          <a:p>
            <a:r>
              <a:rPr lang="fr-FR" sz="2200" b="1" dirty="0"/>
              <a:t>	- Faire un point sur le matériel disponible de chaque site + IP opérateur</a:t>
            </a:r>
          </a:p>
          <a:p>
            <a:endParaRPr lang="fr-FR" sz="2200" b="1" dirty="0"/>
          </a:p>
          <a:p>
            <a:r>
              <a:rPr lang="fr-FR" sz="2200" b="1" dirty="0"/>
              <a:t>	- Préparation du matériel et pré configuration des Firewalls (Gain de temps)</a:t>
            </a:r>
          </a:p>
          <a:p>
            <a:endParaRPr lang="fr-FR" sz="2200" b="1" dirty="0"/>
          </a:p>
          <a:p>
            <a:r>
              <a:rPr lang="fr-FR" sz="2200" b="1" dirty="0"/>
              <a:t>	- Migration du site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1B4E5D-36C1-42B2-B7D5-C2A735B1B937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2103F0-1DD2-4EBA-9935-DBCD17E5A367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7/24</a:t>
            </a:r>
          </a:p>
        </p:txBody>
      </p:sp>
    </p:spTree>
    <p:extLst>
      <p:ext uri="{BB962C8B-B14F-4D97-AF65-F5344CB8AC3E}">
        <p14:creationId xmlns:p14="http://schemas.microsoft.com/office/powerpoint/2010/main" val="1290180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396">
            <a:off x="398947" y="415724"/>
            <a:ext cx="6698807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6406432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SD-WAN : Etape 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6BDF05-8DF0-4AA2-9D6D-C97479A7C416}"/>
              </a:ext>
            </a:extLst>
          </p:cNvPr>
          <p:cNvSpPr txBox="1"/>
          <p:nvPr/>
        </p:nvSpPr>
        <p:spPr>
          <a:xfrm>
            <a:off x="583096" y="1697872"/>
            <a:ext cx="1029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Choix de 2 opérateurs (Orange + </a:t>
            </a:r>
            <a:r>
              <a:rPr lang="fr-FR" dirty="0" err="1"/>
              <a:t>Linkt</a:t>
            </a:r>
            <a:r>
              <a:rPr lang="fr-FR" dirty="0"/>
              <a:t>) -&gt; 2 lignes internet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F19B86-AC2A-4C1D-98FB-D54018CF3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38" y="2188747"/>
            <a:ext cx="4010025" cy="39433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BDA5246-2C8D-43D0-80BC-396687D8D33B}"/>
              </a:ext>
            </a:extLst>
          </p:cNvPr>
          <p:cNvSpPr txBox="1"/>
          <p:nvPr/>
        </p:nvSpPr>
        <p:spPr>
          <a:xfrm>
            <a:off x="4724400" y="2345635"/>
            <a:ext cx="5506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Avantages :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Haute disponibilité</a:t>
            </a:r>
          </a:p>
          <a:p>
            <a:pPr marL="285750" indent="-285750">
              <a:buFontTx/>
              <a:buChar char="-"/>
            </a:pPr>
            <a:r>
              <a:rPr lang="fr-FR" dirty="0"/>
              <a:t>Sécurisation du site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59AD7A2-5313-4207-9A93-F4CBC66C3970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1759CAC-F3BE-4952-B52A-7A6B118645EB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8/24</a:t>
            </a:r>
          </a:p>
        </p:txBody>
      </p:sp>
    </p:spTree>
    <p:extLst>
      <p:ext uri="{BB962C8B-B14F-4D97-AF65-F5344CB8AC3E}">
        <p14:creationId xmlns:p14="http://schemas.microsoft.com/office/powerpoint/2010/main" val="42985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E49255F-DB97-4272-AA56-8D17FCF8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197" b="18595"/>
          <a:stretch>
            <a:fillRect/>
          </a:stretch>
        </p:blipFill>
        <p:spPr>
          <a:xfrm>
            <a:off x="10880035" y="102474"/>
            <a:ext cx="12816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élévision&#10;&#10;Description générée avec un niveau de confiance élevé">
            <a:extLst>
              <a:ext uri="{FF2B5EF4-FFF2-40B4-BE49-F238E27FC236}">
                <a16:creationId xmlns:a16="http://schemas.microsoft.com/office/drawing/2014/main" id="{19C29773-E588-4EC3-B152-9760454CC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396">
            <a:off x="398947" y="415724"/>
            <a:ext cx="6698807" cy="1077986"/>
          </a:xfrm>
          <a:prstGeom prst="rect">
            <a:avLst/>
          </a:prstGeom>
        </p:spPr>
      </p:pic>
      <p:sp>
        <p:nvSpPr>
          <p:cNvPr id="8" name="Titre 6">
            <a:extLst>
              <a:ext uri="{FF2B5EF4-FFF2-40B4-BE49-F238E27FC236}">
                <a16:creationId xmlns:a16="http://schemas.microsoft.com/office/drawing/2014/main" id="{4EA9F3BE-3990-488D-BEC0-EB7A530ED8B6}"/>
              </a:ext>
            </a:extLst>
          </p:cNvPr>
          <p:cNvSpPr txBox="1">
            <a:spLocks/>
          </p:cNvSpPr>
          <p:nvPr/>
        </p:nvSpPr>
        <p:spPr bwMode="gray">
          <a:xfrm>
            <a:off x="723238" y="721550"/>
            <a:ext cx="6406432" cy="4663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SD-WAN : Etape 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A96C2-25D7-4A88-BE97-7CA0BA5FF52F}"/>
              </a:ext>
            </a:extLst>
          </p:cNvPr>
          <p:cNvSpPr txBox="1"/>
          <p:nvPr/>
        </p:nvSpPr>
        <p:spPr>
          <a:xfrm>
            <a:off x="4724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LAFORGE Samuel – LP IDO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6EB897-8DD3-4E84-A355-B987428CE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5" y="1708094"/>
            <a:ext cx="10656090" cy="397917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5C8E1E4-98D8-468A-8EE9-DF830C374341}"/>
              </a:ext>
            </a:extLst>
          </p:cNvPr>
          <p:cNvSpPr txBox="1"/>
          <p:nvPr/>
        </p:nvSpPr>
        <p:spPr>
          <a:xfrm>
            <a:off x="152400" y="62536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27/08/2021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373C5EA-7836-461F-B3B0-3E9727D2FF12}"/>
              </a:ext>
            </a:extLst>
          </p:cNvPr>
          <p:cNvSpPr txBox="1"/>
          <p:nvPr/>
        </p:nvSpPr>
        <p:spPr>
          <a:xfrm>
            <a:off x="10495722" y="6253641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9/24</a:t>
            </a:r>
          </a:p>
        </p:txBody>
      </p:sp>
    </p:spTree>
    <p:extLst>
      <p:ext uri="{BB962C8B-B14F-4D97-AF65-F5344CB8AC3E}">
        <p14:creationId xmlns:p14="http://schemas.microsoft.com/office/powerpoint/2010/main" val="3455867379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BEL_For_All_For_Good_DEF.pptx" id="{3DC99E12-389D-48FD-B2CE-9B73ED167426}" vid="{7A0C134E-DEDA-4725-BA23-3ED7969DBDB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870</Words>
  <Application>Microsoft Office PowerPoint</Application>
  <PresentationFormat>Grand écran</PresentationFormat>
  <Paragraphs>239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Liberation Sans</vt:lpstr>
      <vt:lpstr>Montserrat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Samuel</dc:creator>
  <cp:lastModifiedBy>Samuel</cp:lastModifiedBy>
  <cp:revision>37</cp:revision>
  <dcterms:created xsi:type="dcterms:W3CDTF">2021-08-18T16:21:41Z</dcterms:created>
  <dcterms:modified xsi:type="dcterms:W3CDTF">2021-08-22T09:18:28Z</dcterms:modified>
</cp:coreProperties>
</file>